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E00715"/>
    <a:srgbClr val="C2091C"/>
    <a:srgbClr val="E02042"/>
    <a:srgbClr val="10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374" autoAdjust="0"/>
  </p:normalViewPr>
  <p:slideViewPr>
    <p:cSldViewPr snapToGrid="0">
      <p:cViewPr>
        <p:scale>
          <a:sx n="26" d="100"/>
          <a:sy n="26" d="100"/>
        </p:scale>
        <p:origin x="216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7E45F2A-9469-33C1-3FA4-B7D81D32D632}"/>
              </a:ext>
            </a:extLst>
          </p:cNvPr>
          <p:cNvSpPr/>
          <p:nvPr userDrawn="1"/>
        </p:nvSpPr>
        <p:spPr>
          <a:xfrm>
            <a:off x="0" y="0"/>
            <a:ext cx="30240288" cy="42840276"/>
          </a:xfrm>
          <a:prstGeom prst="rect">
            <a:avLst/>
          </a:prstGeom>
          <a:solidFill>
            <a:srgbClr val="1019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E625F6-F5D4-5D66-B969-E091CB80D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240288" cy="47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8EFAB35-265A-5EC5-F1DD-AC653597F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5" y="5599773"/>
            <a:ext cx="13260788" cy="105751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6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TITLE GOES HERE</a:t>
            </a:r>
            <a:endParaRPr lang="en-AU" sz="6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FEE210E-E0A9-64A1-5FFF-891980836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11" y="6652374"/>
            <a:ext cx="17336994" cy="2335077"/>
          </a:xfrm>
          <a:prstGeom prst="rect">
            <a:avLst/>
          </a:prstGeom>
          <a:noFill/>
          <a:ln>
            <a:noFill/>
          </a:ln>
          <a:effectLst/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 </a:t>
            </a: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28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1University of New South Wales, Sydney, Australia 2Royal Brisbane Hospital, Brisbane, Australia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321632F-2768-9E1F-B93B-4AE58A8F68F8}"/>
              </a:ext>
            </a:extLst>
          </p:cNvPr>
          <p:cNvSpPr/>
          <p:nvPr/>
        </p:nvSpPr>
        <p:spPr>
          <a:xfrm rot="16200000">
            <a:off x="10477975" y="-804109"/>
            <a:ext cx="9273037" cy="29368376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2D169560-A6BB-562D-F901-546ACA93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572" y="9563752"/>
            <a:ext cx="6719827" cy="1186033"/>
          </a:xfrm>
          <a:prstGeom prst="rect">
            <a:avLst/>
          </a:prstGeom>
          <a:noFill/>
          <a:ln>
            <a:noFill/>
          </a:ln>
          <a:effectLst/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U" sz="5400" kern="0" dirty="0">
              <a:solidFill>
                <a:srgbClr val="101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DD73E6D-395B-EEEA-BC29-71F7046F5F0E}"/>
              </a:ext>
            </a:extLst>
          </p:cNvPr>
          <p:cNvSpPr/>
          <p:nvPr/>
        </p:nvSpPr>
        <p:spPr>
          <a:xfrm>
            <a:off x="1459973" y="11381435"/>
            <a:ext cx="56535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 eaLnBrk="0" hangingPunct="0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43BDC35E-EA2E-A1C9-315F-5FB5FBB8BB0F}"/>
              </a:ext>
            </a:extLst>
          </p:cNvPr>
          <p:cNvSpPr/>
          <p:nvPr/>
        </p:nvSpPr>
        <p:spPr>
          <a:xfrm>
            <a:off x="1571445" y="10785677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F8EB5CB-763B-D5EC-679C-919656D47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226" y="9531095"/>
            <a:ext cx="5361276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endParaRPr lang="en-AU" sz="5400" kern="0" dirty="0">
              <a:solidFill>
                <a:srgbClr val="101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199F51B-8859-C494-30AF-08AEA10A6A58}"/>
              </a:ext>
            </a:extLst>
          </p:cNvPr>
          <p:cNvSpPr/>
          <p:nvPr/>
        </p:nvSpPr>
        <p:spPr>
          <a:xfrm>
            <a:off x="9567397" y="11381435"/>
            <a:ext cx="566321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no smaller than 20 points. Try to keep body text left-aligned, do not justify text.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5367D8D9-18A9-E009-06F2-D0FC23BADACC}"/>
              </a:ext>
            </a:extLst>
          </p:cNvPr>
          <p:cNvSpPr/>
          <p:nvPr/>
        </p:nvSpPr>
        <p:spPr>
          <a:xfrm>
            <a:off x="9612000" y="10705138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BA3245D-175B-9A50-84F3-3BCF7B35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1663" y="9531095"/>
            <a:ext cx="6444878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AU" sz="5400" kern="0" dirty="0">
              <a:solidFill>
                <a:srgbClr val="101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C7FF647-7882-DCF0-B37B-4173BA11BF9A}"/>
              </a:ext>
            </a:extLst>
          </p:cNvPr>
          <p:cNvSpPr/>
          <p:nvPr/>
        </p:nvSpPr>
        <p:spPr>
          <a:xfrm>
            <a:off x="17227587" y="11381435"/>
            <a:ext cx="1108615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860" indent="-381860" defTabSz="911262" eaLnBrk="0" hangingPunct="0">
              <a:buSzPct val="60000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381860" indent="-381860" defTabSz="911262" eaLnBrk="0" hangingPunct="0">
              <a:buSzPct val="60000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laying out your poster, leave white space around your text. Don</a:t>
            </a:r>
            <a:r>
              <a:rPr lang="ja-JP" alt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62318" indent="-662318" defTabSz="911262" eaLnBrk="0" hangingPunct="0">
              <a:buFont typeface="Arial"/>
              <a:buChar char="•"/>
            </a:pPr>
            <a:endParaRPr lang="en-AU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2318" indent="-662318" defTabSz="911262" eaLnBrk="0" hangingPunct="0">
              <a:buFont typeface="Arial"/>
              <a:buChar char="•"/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F1871D9-2C1A-9366-53F1-B44096F45520}"/>
              </a:ext>
            </a:extLst>
          </p:cNvPr>
          <p:cNvSpPr/>
          <p:nvPr/>
        </p:nvSpPr>
        <p:spPr>
          <a:xfrm>
            <a:off x="17319562" y="10867227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BF69CCE-7C2C-F8E4-F1A3-860F304DB630}"/>
              </a:ext>
            </a:extLst>
          </p:cNvPr>
          <p:cNvCxnSpPr>
            <a:cxnSpLocks/>
          </p:cNvCxnSpPr>
          <p:nvPr/>
        </p:nvCxnSpPr>
        <p:spPr>
          <a:xfrm rot="16200000">
            <a:off x="5062075" y="13880081"/>
            <a:ext cx="706318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378B916-7819-3F14-1CE3-F7D1219D55A7}"/>
              </a:ext>
            </a:extLst>
          </p:cNvPr>
          <p:cNvCxnSpPr>
            <a:cxnSpLocks/>
          </p:cNvCxnSpPr>
          <p:nvPr/>
        </p:nvCxnSpPr>
        <p:spPr>
          <a:xfrm rot="16200000">
            <a:off x="12677104" y="13880081"/>
            <a:ext cx="7063183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E8D17118-923F-9AAD-DC04-87E2F9438350}"/>
              </a:ext>
            </a:extLst>
          </p:cNvPr>
          <p:cNvSpPr/>
          <p:nvPr/>
        </p:nvSpPr>
        <p:spPr>
          <a:xfrm>
            <a:off x="430306" y="19299508"/>
            <a:ext cx="29368376" cy="13622756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2DFFC0E8-B95C-36E9-C14E-897E88F2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66" y="19562094"/>
            <a:ext cx="7044379" cy="126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743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5743" b="1" kern="0" dirty="0">
              <a:solidFill>
                <a:srgbClr val="101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a 53">
            <a:extLst>
              <a:ext uri="{FF2B5EF4-FFF2-40B4-BE49-F238E27FC236}">
                <a16:creationId xmlns:a16="http://schemas.microsoft.com/office/drawing/2014/main" id="{9BE9AD51-EFD4-B117-831A-0F2582E0D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13473"/>
              </p:ext>
            </p:extLst>
          </p:nvPr>
        </p:nvGraphicFramePr>
        <p:xfrm>
          <a:off x="14222369" y="20084143"/>
          <a:ext cx="14091375" cy="803263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{00A15C55-8517-42AA-B614-E9B94910E393}</a:tableStyleId>
              </a:tblPr>
              <a:tblGrid>
                <a:gridCol w="2818275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2818275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36221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99602"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3800" dirty="0"/>
                    </a:p>
                  </a:txBody>
                  <a:tcPr marL="87520" marR="87520" marT="43760" marB="4376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194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55" name="Rectángulo 54">
            <a:extLst>
              <a:ext uri="{FF2B5EF4-FFF2-40B4-BE49-F238E27FC236}">
                <a16:creationId xmlns:a16="http://schemas.microsoft.com/office/drawing/2014/main" id="{BAEB3444-3C11-D919-7B27-AFD0DCD138DC}"/>
              </a:ext>
            </a:extLst>
          </p:cNvPr>
          <p:cNvSpPr/>
          <p:nvPr/>
        </p:nvSpPr>
        <p:spPr>
          <a:xfrm>
            <a:off x="9477581" y="28497763"/>
            <a:ext cx="382651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910BE38-46AA-62DC-D62A-17F2AB087CC1}"/>
              </a:ext>
            </a:extLst>
          </p:cNvPr>
          <p:cNvSpPr/>
          <p:nvPr/>
        </p:nvSpPr>
        <p:spPr>
          <a:xfrm>
            <a:off x="9558484" y="20034144"/>
            <a:ext cx="3395645" cy="7993889"/>
          </a:xfrm>
          <a:prstGeom prst="rect">
            <a:avLst/>
          </a:prstGeom>
          <a:solidFill>
            <a:srgbClr val="101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723" dirty="0">
              <a:solidFill>
                <a:srgbClr val="10194E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A3C7E509-D4B5-F239-8624-E8B4C01A24FB}"/>
              </a:ext>
            </a:extLst>
          </p:cNvPr>
          <p:cNvSpPr/>
          <p:nvPr/>
        </p:nvSpPr>
        <p:spPr>
          <a:xfrm>
            <a:off x="1399001" y="21285058"/>
            <a:ext cx="5943141" cy="1110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492D5C08-7DE5-C12B-8B0B-8A995E57D756}"/>
              </a:ext>
            </a:extLst>
          </p:cNvPr>
          <p:cNvSpPr/>
          <p:nvPr/>
        </p:nvSpPr>
        <p:spPr>
          <a:xfrm>
            <a:off x="14222367" y="28496475"/>
            <a:ext cx="119534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</a:t>
            </a:r>
            <a:b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if it refers to a figure on its left. Try to start the captions right at the top </a:t>
            </a:r>
            <a:b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of the picture (graph or photo).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07A15B5C-7E7F-8150-FE0F-0D7A62B3DC13}"/>
              </a:ext>
            </a:extLst>
          </p:cNvPr>
          <p:cNvSpPr/>
          <p:nvPr/>
        </p:nvSpPr>
        <p:spPr>
          <a:xfrm>
            <a:off x="1437645" y="20864742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B7A59EC6-35D7-D200-BF9F-C72D29B5DF77}"/>
              </a:ext>
            </a:extLst>
          </p:cNvPr>
          <p:cNvSpPr/>
          <p:nvPr/>
        </p:nvSpPr>
        <p:spPr>
          <a:xfrm>
            <a:off x="441606" y="33780798"/>
            <a:ext cx="17806708" cy="7843741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Text Box 2">
            <a:extLst>
              <a:ext uri="{FF2B5EF4-FFF2-40B4-BE49-F238E27FC236}">
                <a16:creationId xmlns:a16="http://schemas.microsoft.com/office/drawing/2014/main" id="{212536C5-CD05-B594-9568-54C84D46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1" y="34201872"/>
            <a:ext cx="6684861" cy="11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10194E"/>
                </a:solidFill>
              </a:rPr>
              <a:t>CONCLUSIONS</a:t>
            </a:r>
            <a:endParaRPr lang="en-AU" dirty="0">
              <a:solidFill>
                <a:srgbClr val="10194E"/>
              </a:solidFill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A986E2DE-23DA-960E-1CD7-7C5746ABE4A5}"/>
              </a:ext>
            </a:extLst>
          </p:cNvPr>
          <p:cNvSpPr/>
          <p:nvPr/>
        </p:nvSpPr>
        <p:spPr>
          <a:xfrm>
            <a:off x="1375315" y="36334270"/>
            <a:ext cx="5852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CA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:a16="http://schemas.microsoft.com/office/drawing/2014/main" id="{F0E2AEC1-19E7-7FB1-1871-BDF218AD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403" y="34182841"/>
            <a:ext cx="6706488" cy="11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10194E"/>
                </a:solidFill>
              </a:rPr>
              <a:t>REFERENCES</a:t>
            </a:r>
            <a:endParaRPr lang="en-AU" dirty="0">
              <a:solidFill>
                <a:srgbClr val="10194E"/>
              </a:solidFill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7594C8F-B506-4602-6BBB-C470BED31464}"/>
              </a:ext>
            </a:extLst>
          </p:cNvPr>
          <p:cNvSpPr/>
          <p:nvPr/>
        </p:nvSpPr>
        <p:spPr>
          <a:xfrm>
            <a:off x="9600726" y="36334272"/>
            <a:ext cx="7378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Vancouver style i.e. 1 Meyer J-P et al. The treatment of high grade superficial bladder cancer and carcinoma in situ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wwith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BCG – a questionnaire survey of Consultant practice in England and Wales.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Urol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Oncol 2002; 2;: 77-80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BD61AC0F-A2B9-6AB1-5511-D85BD742CF11}"/>
              </a:ext>
            </a:extLst>
          </p:cNvPr>
          <p:cNvSpPr/>
          <p:nvPr/>
        </p:nvSpPr>
        <p:spPr>
          <a:xfrm>
            <a:off x="1413959" y="35534728"/>
            <a:ext cx="1065397" cy="240380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F877021C-314F-F93D-D19D-AE60BAA0C1ED}"/>
              </a:ext>
            </a:extLst>
          </p:cNvPr>
          <p:cNvSpPr/>
          <p:nvPr/>
        </p:nvSpPr>
        <p:spPr>
          <a:xfrm>
            <a:off x="9603569" y="35542026"/>
            <a:ext cx="1065397" cy="240380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AB88E34A-C3E3-6287-8DD1-9852C6DDCEB4}"/>
              </a:ext>
            </a:extLst>
          </p:cNvPr>
          <p:cNvSpPr/>
          <p:nvPr/>
        </p:nvSpPr>
        <p:spPr>
          <a:xfrm>
            <a:off x="18995211" y="33818159"/>
            <a:ext cx="10803471" cy="7843741"/>
          </a:xfrm>
          <a:prstGeom prst="roundRect">
            <a:avLst>
              <a:gd name="adj" fmla="val 4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Text Box 2">
            <a:extLst>
              <a:ext uri="{FF2B5EF4-FFF2-40B4-BE49-F238E27FC236}">
                <a16:creationId xmlns:a16="http://schemas.microsoft.com/office/drawing/2014/main" id="{78988741-5BCE-94EA-59AF-3CC1E0F8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8981" y="38335461"/>
            <a:ext cx="9851995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743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</a:p>
          <a:p>
            <a:r>
              <a:rPr lang="en-GB" sz="5743" b="1" kern="0" dirty="0">
                <a:solidFill>
                  <a:srgbClr val="1019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AU" sz="5743" b="1" kern="0" dirty="0">
              <a:solidFill>
                <a:srgbClr val="1019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39DEC70-95FC-07EC-78FF-50C5F8DA1D45}"/>
              </a:ext>
            </a:extLst>
          </p:cNvPr>
          <p:cNvSpPr/>
          <p:nvPr/>
        </p:nvSpPr>
        <p:spPr>
          <a:xfrm>
            <a:off x="19986861" y="40771807"/>
            <a:ext cx="8462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 eaLnBrk="0" hangingPunct="0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">
            <a:extLst>
              <a:ext uri="{FF2B5EF4-FFF2-40B4-BE49-F238E27FC236}">
                <a16:creationId xmlns:a16="http://schemas.microsoft.com/office/drawing/2014/main" id="{8F6AE580-EC26-58E7-455B-7A111200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225" y="34161492"/>
            <a:ext cx="9754253" cy="120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10157" tIns="610157" rIns="610157" bIns="610157" anchor="ctr"/>
          <a:lstStyle>
            <a:defPPr>
              <a:defRPr lang="en-US"/>
            </a:defPPr>
            <a:lvl1pPr defTabSz="192088" eaLnBrk="0" hangingPunct="0">
              <a:defRPr sz="5743" b="1" kern="0">
                <a:solidFill>
                  <a:srgbClr val="0063A3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742950" indent="-285750" defTabSz="192088" eaLnBrk="0" hangingPunct="0">
              <a:defRPr sz="500"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dirty="0">
                <a:solidFill>
                  <a:srgbClr val="10194E"/>
                </a:solidFill>
              </a:rPr>
              <a:t>ACKNOWLEDGEMENT</a:t>
            </a:r>
            <a:endParaRPr lang="en-AU" dirty="0">
              <a:solidFill>
                <a:srgbClr val="10194E"/>
              </a:solidFill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F44D089A-7E0B-52C2-A502-A8CB662ED72B}"/>
              </a:ext>
            </a:extLst>
          </p:cNvPr>
          <p:cNvSpPr/>
          <p:nvPr/>
        </p:nvSpPr>
        <p:spPr>
          <a:xfrm>
            <a:off x="19986861" y="36353784"/>
            <a:ext cx="8462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262">
              <a:spcBef>
                <a:spcPct val="50000"/>
              </a:spcBef>
            </a:pPr>
            <a:r>
              <a:rPr lang="en-A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 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B864EEE0-6203-11C6-FB77-F92E8EBC25C9}"/>
              </a:ext>
            </a:extLst>
          </p:cNvPr>
          <p:cNvSpPr/>
          <p:nvPr/>
        </p:nvSpPr>
        <p:spPr>
          <a:xfrm>
            <a:off x="19993190" y="35533674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5464F402-72EB-63E1-2D49-14AB065D09DB}"/>
              </a:ext>
            </a:extLst>
          </p:cNvPr>
          <p:cNvSpPr/>
          <p:nvPr/>
        </p:nvSpPr>
        <p:spPr>
          <a:xfrm>
            <a:off x="19993190" y="40092957"/>
            <a:ext cx="1104441" cy="247345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3C525690-CF19-482D-07D2-EB8CECE6D6AB}"/>
              </a:ext>
            </a:extLst>
          </p:cNvPr>
          <p:cNvCxnSpPr>
            <a:cxnSpLocks/>
          </p:cNvCxnSpPr>
          <p:nvPr/>
        </p:nvCxnSpPr>
        <p:spPr>
          <a:xfrm>
            <a:off x="19962786" y="37684392"/>
            <a:ext cx="811505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16CE8295-6070-E4B1-2470-5BC626F24E15}"/>
              </a:ext>
            </a:extLst>
          </p:cNvPr>
          <p:cNvCxnSpPr>
            <a:cxnSpLocks/>
          </p:cNvCxnSpPr>
          <p:nvPr/>
        </p:nvCxnSpPr>
        <p:spPr>
          <a:xfrm flipV="1">
            <a:off x="8599293" y="34586142"/>
            <a:ext cx="0" cy="623305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21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593</Words>
  <Application>Microsoft Office PowerPoint</Application>
  <PresentationFormat>Personalizado</PresentationFormat>
  <Paragraphs>41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Urbina Ricci</dc:creator>
  <cp:lastModifiedBy>Katarina Gluic</cp:lastModifiedBy>
  <cp:revision>2</cp:revision>
  <dcterms:created xsi:type="dcterms:W3CDTF">2024-05-08T09:31:57Z</dcterms:created>
  <dcterms:modified xsi:type="dcterms:W3CDTF">2024-05-08T11:17:57Z</dcterms:modified>
</cp:coreProperties>
</file>